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66" r:id="rId3"/>
    <p:sldId id="257" r:id="rId4"/>
    <p:sldId id="258" r:id="rId5"/>
    <p:sldId id="259" r:id="rId6"/>
    <p:sldId id="267" r:id="rId7"/>
    <p:sldId id="268" r:id="rId8"/>
    <p:sldId id="260" r:id="rId9"/>
    <p:sldId id="261" r:id="rId10"/>
    <p:sldId id="262" r:id="rId11"/>
    <p:sldId id="264" r:id="rId12"/>
    <p:sldId id="26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-822" y="-7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12/15/2021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12/15/2021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12/15/2021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12/15/2021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12/15/2021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12/15/2021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12/15/2021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12/15/2021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t.lt/administracine-informacija/korupcijos-prevencija-stt/4917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Riesutelis\Desktop\Pedagog&#197;&#179;%20etikos%20kodeksas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3148" y="2091262"/>
            <a:ext cx="9068586" cy="2590800"/>
          </a:xfrm>
        </p:spPr>
        <p:txBody>
          <a:bodyPr/>
          <a:lstStyle/>
          <a:p>
            <a:r>
              <a:rPr lang="en-GB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Pedagogas</a:t>
            </a:r>
            <a:r>
              <a:rPr lang="en-GB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GB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antikorupcinis</a:t>
            </a:r>
            <a:r>
              <a:rPr lang="en-GB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švietimas</a:t>
            </a:r>
            <a:endParaRPr lang="en-GB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557595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lt-LT" dirty="0" smtClean="0"/>
              <a:t>Parengė: Raudondvario lopšelio – darželio ,,Riešutėlis“ </a:t>
            </a:r>
          </a:p>
          <a:p>
            <a:pPr algn="l"/>
            <a:r>
              <a:rPr lang="lt-LT" dirty="0" smtClean="0"/>
              <a:t>direktorės pavaduotoja ugdymui Renata Šereikienė,</a:t>
            </a:r>
          </a:p>
          <a:p>
            <a:pPr algn="l"/>
            <a:r>
              <a:rPr lang="lt-LT" dirty="0"/>
              <a:t>m</a:t>
            </a:r>
            <a:r>
              <a:rPr lang="lt-LT" dirty="0" smtClean="0"/>
              <a:t>okytoja Jurgita Cipkuvienė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907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Aptarkime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kokios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yra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pedagogo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funkcijos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Padėkite 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vaikams adaptuotis darželyje.</a:t>
            </a:r>
          </a:p>
          <a:p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Padėkite vaikams subręsti kaip asmenybėms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lt-L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Suteikti žinių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juos motyvuoti.</a:t>
            </a:r>
          </a:p>
          <a:p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Mokytojas turi būti kaip vadovas.</a:t>
            </a:r>
          </a:p>
          <a:p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Mokytojas turi būti objektyvus.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773" y="2014194"/>
            <a:ext cx="3816427" cy="402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13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683286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90472"/>
            <a:ext cx="10058400" cy="4928616"/>
          </a:xfrm>
        </p:spPr>
        <p:txBody>
          <a:bodyPr>
            <a:noAutofit/>
          </a:bodyPr>
          <a:lstStyle/>
          <a:p>
            <a:pPr algn="just"/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Geras 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pedagogas 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visada šypsosi ir juokiasi.</a:t>
            </a:r>
          </a:p>
          <a:p>
            <a:pPr algn="just"/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Geras pedagogas 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tiki vaikų galimybėmis.</a:t>
            </a:r>
          </a:p>
          <a:p>
            <a:pPr algn="just"/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Geras 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pedagogas 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bendradarbiauja 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tiek su vaikais tiek su ugdymo įstaigos personalu, nesivelia į konfliktus.</a:t>
            </a:r>
          </a:p>
          <a:p>
            <a:pPr algn="just"/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Nepiknaudžiauja savo pareigomis (nėra korumpuotuas).</a:t>
            </a:r>
          </a:p>
          <a:p>
            <a:pPr algn="just"/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Ieško 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naujovių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Kiekvienas pedagogas turi turėti 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tikslą – tobulėti.</a:t>
            </a:r>
          </a:p>
          <a:p>
            <a:pPr algn="just"/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Mokymas yra naudingas, bet man labiausiai naudinga matyti rezultatus kitų vaikų darbuose.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70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Mokytojo</a:t>
            </a:r>
            <a:r>
              <a:rPr lang="en-GB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</a:t>
            </a:r>
            <a:r>
              <a:rPr lang="lt-LT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šaukimas</a:t>
            </a: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03119"/>
            <a:ext cx="10058400" cy="456285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lt-L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Geras pedagogas </a:t>
            </a: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yra kaip žvakė – ji sunaudoja save, kad nušviestų kelią kitiems</a:t>
            </a:r>
            <a:r>
              <a:rPr lang="lt-L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lt-L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Ačiū už dėmesį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21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lt-LT" sz="2800" cap="none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lt-LT" sz="2800" cap="none" dirty="0" smtClean="0">
                <a:latin typeface="Times New Roman" pitchFamily="18" charset="0"/>
                <a:cs typeface="Times New Roman" pitchFamily="18" charset="0"/>
              </a:rPr>
              <a:t>ietuvos respublikos specialiųjų tyrimų tarnyba parengė metodine priemones įstaigose vykdyti švietimą apie </a:t>
            </a:r>
            <a:r>
              <a:rPr lang="lt-LT" sz="2800" cap="none" dirty="0">
                <a:latin typeface="Times New Roman" pitchFamily="18" charset="0"/>
                <a:cs typeface="Times New Roman" pitchFamily="18" charset="0"/>
              </a:rPr>
              <a:t>antikorupcinę </a:t>
            </a:r>
            <a:r>
              <a:rPr lang="lt-LT" sz="2800" cap="none" dirty="0" smtClean="0">
                <a:latin typeface="Times New Roman" pitchFamily="18" charset="0"/>
                <a:cs typeface="Times New Roman" pitchFamily="18" charset="0"/>
              </a:rPr>
              <a:t>veiklą nuorodoje  </a:t>
            </a:r>
            <a:r>
              <a:rPr lang="lt-LT" sz="1600" cap="none" dirty="0">
                <a:latin typeface="Times New Roman" pitchFamily="18" charset="0"/>
                <a:cs typeface="Times New Roman" pitchFamily="18" charset="0"/>
                <a:hlinkClick r:id="rId2"/>
              </a:rPr>
              <a:t>https://</a:t>
            </a:r>
            <a:r>
              <a:rPr lang="lt-LT" sz="1600" cap="none" dirty="0" smtClean="0">
                <a:latin typeface="Times New Roman" pitchFamily="18" charset="0"/>
                <a:cs typeface="Times New Roman" pitchFamily="18" charset="0"/>
                <a:hlinkClick r:id="rId2"/>
              </a:rPr>
              <a:t>www.stt.lt/administracine-informacija/korupcijos-prevencija-stt/4917</a:t>
            </a:r>
            <a:r>
              <a:rPr lang="lt-LT" sz="1600" cap="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cap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162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Kas tai yra?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lt-L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Antikorupcinis švietimas – 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tai veikla, kuria siekiama mažinti korupciją, ugdyti individualią ir kolektyvinę atsakomybę, pilietiškumą bei supažindinti su asmens teisėmis ir pareigomis visuomenei. </a:t>
            </a: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7696" y="3599411"/>
            <a:ext cx="5096607" cy="275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634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Antikorupcinis švietimas svarbus įvairių sričių atstovams- privataus, viešojo sektorių darbuotojams, nevyriausybinėms organizacijoms, žiniasklaidai. </a:t>
            </a:r>
            <a:endParaRPr lang="lt-LT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Antikorupcinis 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švietimas suteikia įgūdžių ir žinių, kaip kovoti su korupcija ir kaip elgtis su ja susidūrus. </a:t>
            </a:r>
            <a:endParaRPr lang="lt-LT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Pastebėta, kad labai  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svarbu į tokias iniciatyvas bei programas 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įtraukti ugdymo įstaigas,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moksleivius, 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studentus ir 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akademinės bendruomenės narius – asmenis, kuriems ateityje tokios žinios gali praversti.</a:t>
            </a:r>
          </a:p>
          <a:p>
            <a:pPr algn="just"/>
            <a:endParaRPr lang="lt-L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379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184" y="642594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Kaip mes galime prisidėti prie antikprupcijos mažinimo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4105656"/>
          </a:xfrm>
        </p:spPr>
        <p:txBody>
          <a:bodyPr>
            <a:normAutofit/>
          </a:bodyPr>
          <a:lstStyle/>
          <a:p>
            <a:pPr algn="just"/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Skatinti visuomenę prisidėti prie korupcijos prevencijos įgyvendinimo;</a:t>
            </a:r>
          </a:p>
          <a:p>
            <a:pPr algn="just"/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Ugdyti 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antikorupcinę kultūrą, vykdyti 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darželio bendruomenės švietimą korupcijos 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prevencijos 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srityje;.</a:t>
            </a:r>
          </a:p>
          <a:p>
            <a:pPr algn="just"/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Sudaryti 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visiems darbuotojams vienodas darbo sąlygas; </a:t>
            </a:r>
            <a:endParaRPr lang="lt-L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Brandinti visuomenės 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pilietiškumą formuojant bei įtvirtinant  demokratinės  visuomenės  bei pilietiškumo idėjas, vertybes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lt-L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Aktyvinti viešas diskusijas korupcijos tematika.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2568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2400" dirty="0" smtClean="0"/>
              <a:t>ANTIKORUPCINIO UGDYMO GALIMYBES DARŽELYJE REGLAMENTUOJA PEDAGOGŲ ETIKOS KODEKSAS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lt-LT" sz="2400" dirty="0" smtClean="0"/>
              <a:t>Pedagogų etikos kodekso paskirtis:</a:t>
            </a:r>
          </a:p>
          <a:p>
            <a:pPr>
              <a:buFont typeface="Wingdings" pitchFamily="2" charset="2"/>
              <a:buChar char="q"/>
            </a:pPr>
            <a:r>
              <a:rPr lang="lt-LT" sz="2400" dirty="0" smtClean="0"/>
              <a:t>Reguliuoti pedagogų ir jų ugdytinių bei kitų švietimo ar ugdymo įstaigos bendruomenės narių santykius;</a:t>
            </a:r>
          </a:p>
          <a:p>
            <a:pPr>
              <a:buFont typeface="Wingdings" pitchFamily="2" charset="2"/>
              <a:buChar char="q"/>
            </a:pPr>
            <a:r>
              <a:rPr lang="lt-LT" sz="2400" dirty="0" smtClean="0"/>
              <a:t>Saugoti jų žmogiškąją vertę ir orumą;</a:t>
            </a:r>
          </a:p>
          <a:p>
            <a:pPr>
              <a:buFont typeface="Wingdings" pitchFamily="2" charset="2"/>
              <a:buChar char="q"/>
            </a:pPr>
            <a:r>
              <a:rPr lang="lt-LT" sz="2400" dirty="0" smtClean="0"/>
              <a:t>Palaikyti pedagogų profesinėsveiklos kokybę bei profesijos garbę;</a:t>
            </a:r>
          </a:p>
          <a:p>
            <a:pPr>
              <a:buFont typeface="Wingdings" pitchFamily="2" charset="2"/>
              <a:buChar char="q"/>
            </a:pPr>
            <a:r>
              <a:rPr lang="lt-LT" sz="2400" dirty="0" smtClean="0"/>
              <a:t>Kurti pasitikėjimu,atsakomybe ir teisingumu pagrįstą švietimo ir ugdymo įstaigų kultūrą.</a:t>
            </a:r>
          </a:p>
          <a:p>
            <a:pPr marL="0" indent="0">
              <a:buNone/>
            </a:pPr>
            <a:r>
              <a:rPr lang="lt-LT" sz="2400" dirty="0"/>
              <a:t>	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52501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3200" dirty="0" smtClean="0">
                <a:latin typeface="Times New Roman" pitchFamily="18" charset="0"/>
                <a:cs typeface="Times New Roman" pitchFamily="18" charset="0"/>
              </a:rPr>
              <a:t>Pedagogų etikos kodeksas grįstas pagrindinėmis normomis, kuriose atsispindi galima korupcinė veikla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lt-LT" dirty="0" smtClean="0"/>
              <a:t> Pedagogo asmenybė;</a:t>
            </a:r>
          </a:p>
          <a:p>
            <a:pPr>
              <a:buFont typeface="Wingdings" pitchFamily="2" charset="2"/>
              <a:buChar char="q"/>
            </a:pPr>
            <a:r>
              <a:rPr lang="lt-LT" dirty="0" smtClean="0"/>
              <a:t> atsakomybė;</a:t>
            </a:r>
          </a:p>
          <a:p>
            <a:pPr>
              <a:buFont typeface="Wingdings" pitchFamily="2" charset="2"/>
              <a:buChar char="q"/>
            </a:pPr>
            <a:r>
              <a:rPr lang="lt-LT" dirty="0" smtClean="0"/>
              <a:t> autoritetas, garbė, reputacija;</a:t>
            </a:r>
          </a:p>
          <a:p>
            <a:pPr>
              <a:buFont typeface="Wingdings" pitchFamily="2" charset="2"/>
              <a:buChar char="q"/>
            </a:pPr>
            <a:r>
              <a:rPr lang="lt-LT" dirty="0"/>
              <a:t> s</a:t>
            </a:r>
            <a:r>
              <a:rPr lang="lt-LT" dirty="0" smtClean="0"/>
              <a:t>antykiai su kitais asmenimis; pedagogo bendravimas su ugdytiniais, pedagogų bendravimas, santykiai su administracija, santykiai su mokinių tėvais ir globėjais.</a:t>
            </a:r>
          </a:p>
          <a:p>
            <a:pPr>
              <a:buFont typeface="Wingdings" pitchFamily="2" charset="2"/>
              <a:buChar char="q"/>
            </a:pPr>
            <a:r>
              <a:rPr lang="lt-LT" dirty="0"/>
              <a:t> </a:t>
            </a:r>
            <a:r>
              <a:rPr lang="lt-LT" dirty="0" smtClean="0"/>
              <a:t>Santykiai su visuomene;</a:t>
            </a:r>
          </a:p>
          <a:p>
            <a:pPr>
              <a:buFont typeface="Wingdings" pitchFamily="2" charset="2"/>
              <a:buChar char="q"/>
            </a:pPr>
            <a:r>
              <a:rPr lang="lt-LT" dirty="0"/>
              <a:t>a</a:t>
            </a:r>
            <a:r>
              <a:rPr lang="lt-LT" dirty="0" smtClean="0"/>
              <a:t>kademinė žodžio laisvė;</a:t>
            </a:r>
          </a:p>
          <a:p>
            <a:pPr>
              <a:buFont typeface="Wingdings" pitchFamily="2" charset="2"/>
              <a:buChar char="q"/>
            </a:pPr>
            <a:r>
              <a:rPr lang="lt-LT" dirty="0"/>
              <a:t>i</a:t>
            </a:r>
            <a:r>
              <a:rPr lang="lt-LT" dirty="0" smtClean="0"/>
              <a:t>nformacijos išteklių naudojimas;</a:t>
            </a:r>
          </a:p>
          <a:p>
            <a:pPr>
              <a:buFont typeface="Wingdings" pitchFamily="2" charset="2"/>
              <a:buChar char="q"/>
            </a:pPr>
            <a:r>
              <a:rPr lang="lt-LT" dirty="0"/>
              <a:t>a</a:t>
            </a:r>
            <a:r>
              <a:rPr lang="lt-LT" smtClean="0"/>
              <a:t>smeniniai </a:t>
            </a:r>
            <a:r>
              <a:rPr lang="lt-LT" dirty="0" smtClean="0"/>
              <a:t>interesai ir nusišalinimas.</a:t>
            </a:r>
          </a:p>
          <a:p>
            <a:pPr marL="0" indent="0">
              <a:buNone/>
            </a:pPr>
            <a:r>
              <a:rPr lang="lt-LT" dirty="0" smtClean="0"/>
              <a:t>Daugiau informacijos rasite</a:t>
            </a:r>
            <a:r>
              <a:rPr lang="lt-LT" dirty="0"/>
              <a:t>: </a:t>
            </a:r>
            <a:r>
              <a:rPr lang="lt-LT" dirty="0">
                <a:hlinkClick r:id="rId2" action="ppaction://hlinkfile"/>
              </a:rPr>
              <a:t>file:///C:/</a:t>
            </a:r>
            <a:r>
              <a:rPr lang="lt-LT" dirty="0" smtClean="0">
                <a:hlinkClick r:id="rId2" action="ppaction://hlinkfile"/>
              </a:rPr>
              <a:t>Users/Riesutelis/Desktop/Pedagog%C5%B3%20etikos%20kodeksas.pdf</a:t>
            </a:r>
            <a:r>
              <a:rPr lang="lt-LT" dirty="0" smtClean="0"/>
              <a:t> </a:t>
            </a:r>
          </a:p>
          <a:p>
            <a:pPr>
              <a:buFont typeface="Wingdings" pitchFamily="2" charset="2"/>
              <a:buChar char="q"/>
            </a:pPr>
            <a:endParaRPr lang="lt-LT" dirty="0" smtClean="0"/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365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113054"/>
          </a:xfrm>
        </p:spPr>
        <p:txBody>
          <a:bodyPr>
            <a:normAutofit fontScale="90000"/>
          </a:bodyPr>
          <a:lstStyle/>
          <a:p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Nekorumpuotas pedagogas turi šias savybes: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8541" y="1755648"/>
            <a:ext cx="5774546" cy="372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82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Svarbiausi mokytojo bruožai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2248" y="2014194"/>
            <a:ext cx="10058400" cy="4596918"/>
          </a:xfrm>
        </p:spPr>
        <p:txBody>
          <a:bodyPr/>
          <a:lstStyle/>
          <a:p>
            <a:pPr algn="just"/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Geras 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pedagogas 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turi turėti daug savybių ir iš esmės „gerą dvasią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“.</a:t>
            </a:r>
          </a:p>
          <a:p>
            <a:pPr algn="just"/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Pedagogas turi turėti pašaukimą.</a:t>
            </a:r>
            <a:endParaRPr lang="lt-L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Pedagogas parodo pagarbą vaikams, domėdamasis jų jausmais, idėjomis, išgyvenimais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Tinkamai komunikuoja su kolegomis ir ugdytinių tėvais.</a:t>
            </a:r>
          </a:p>
          <a:p>
            <a:pPr algn="just"/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Sąžiningas prieš save ir kitus.</a:t>
            </a:r>
          </a:p>
          <a:p>
            <a:pPr algn="just"/>
            <a:endParaRPr lang="lt-L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2388" y="4571999"/>
            <a:ext cx="2521383" cy="165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74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330</TotalTime>
  <Words>392</Words>
  <Application>Microsoft Office PowerPoint</Application>
  <PresentationFormat>Custom</PresentationFormat>
  <Paragraphs>56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Savon</vt:lpstr>
      <vt:lpstr>Pedagogas ir antikorupcinis švietimas</vt:lpstr>
      <vt:lpstr>Lietuvos respublikos specialiųjų tyrimų tarnyba parengė metodine priemones įstaigose vykdyti švietimą apie antikorupcinę veiklą nuorodoje  https://www.stt.lt/administracine-informacija/korupcijos-prevencija-stt/4917  </vt:lpstr>
      <vt:lpstr>Kas tai yra?</vt:lpstr>
      <vt:lpstr>PowerPoint Presentation</vt:lpstr>
      <vt:lpstr>Kaip mes galime prisidėti prie antikprupcijos mažinimo</vt:lpstr>
      <vt:lpstr>ANTIKORUPCINIO UGDYMO GALIMYBES DARŽELYJE REGLAMENTUOJA PEDAGOGŲ ETIKOS KODEKSAS</vt:lpstr>
      <vt:lpstr>Pedagogų etikos kodeksas grįstas pagrindinėmis normomis, kuriose atsispindi galima korupcinė veikla</vt:lpstr>
      <vt:lpstr>Nekorumpuotas pedagogas turi šias savybes:</vt:lpstr>
      <vt:lpstr>Svarbiausi mokytojo bruožai</vt:lpstr>
      <vt:lpstr>Aptarkime, kokios yra pedagogo funkcijos... </vt:lpstr>
      <vt:lpstr>PowerPoint Presentation</vt:lpstr>
      <vt:lpstr>Mokytojo pašaukimas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Pedagogas ir antikorupcinis švietimas</dc:title>
  <dc:creator>User</dc:creator>
  <cp:lastModifiedBy>Riesutelis</cp:lastModifiedBy>
  <cp:revision>23</cp:revision>
  <dcterms:created xsi:type="dcterms:W3CDTF">2021-12-09T12:07:03Z</dcterms:created>
  <dcterms:modified xsi:type="dcterms:W3CDTF">2021-12-15T06:08:27Z</dcterms:modified>
</cp:coreProperties>
</file>